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61" r:id="rId4"/>
    <p:sldId id="263" r:id="rId5"/>
    <p:sldId id="265" r:id="rId6"/>
    <p:sldId id="264" r:id="rId7"/>
    <p:sldId id="288" r:id="rId8"/>
    <p:sldId id="289" r:id="rId9"/>
    <p:sldId id="290" r:id="rId10"/>
    <p:sldId id="291" r:id="rId11"/>
    <p:sldId id="292" r:id="rId12"/>
    <p:sldId id="266" r:id="rId13"/>
    <p:sldId id="267" r:id="rId14"/>
    <p:sldId id="268" r:id="rId15"/>
    <p:sldId id="271" r:id="rId16"/>
    <p:sldId id="293" r:id="rId17"/>
    <p:sldId id="298" r:id="rId18"/>
    <p:sldId id="294" r:id="rId19"/>
    <p:sldId id="299" r:id="rId20"/>
    <p:sldId id="295" r:id="rId21"/>
    <p:sldId id="300" r:id="rId22"/>
    <p:sldId id="296" r:id="rId23"/>
    <p:sldId id="301" r:id="rId24"/>
    <p:sldId id="297" r:id="rId25"/>
    <p:sldId id="302" r:id="rId26"/>
    <p:sldId id="269" r:id="rId27"/>
    <p:sldId id="270" r:id="rId28"/>
    <p:sldId id="272" r:id="rId29"/>
    <p:sldId id="274" r:id="rId30"/>
    <p:sldId id="278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layfair Display Black" panose="00000A00000000000000" pitchFamily="2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67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96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546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24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00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302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3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01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854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88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49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152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85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73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7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eepSweeter/Summer-Practice-202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3583366" cy="407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Practică de vară:</a:t>
            </a:r>
          </a:p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Prezentare finală</a:t>
            </a:r>
            <a:endParaRPr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1941563" y="-165014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89763" y="-4593104"/>
            <a:ext cx="65276563" cy="368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39" name="Google Shape;439;p2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3"/>
          <p:cNvSpPr txBox="1"/>
          <p:nvPr/>
        </p:nvSpPr>
        <p:spPr>
          <a:xfrm>
            <a:off x="1340293" y="762000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442" name="Google Shape;442;p23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Simulare</a:t>
            </a:r>
            <a:endParaRPr dirty="0"/>
          </a:p>
        </p:txBody>
      </p:sp>
      <p:grpSp>
        <p:nvGrpSpPr>
          <p:cNvPr id="443" name="Google Shape;443;p2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44" name="Google Shape;44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45" name="Google Shape;44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48" name="Google Shape;44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44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2" name="Google Shape;45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" name="Google Shape;453;p2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454" name="Google Shape;45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6" name="Google Shape;45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58" name="Google Shape;45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45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63" name="Google Shape;463;p2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465" name="Google Shape;46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468" name="Google Shape;46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2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471" name="Google Shape;47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3"/>
          <a:srcRect t="20794" b="20794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4"/>
          <a:srcRect t="12189" b="12189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1033826" y="1755060"/>
            <a:ext cx="679399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Instrucțiuni implementate</a:t>
            </a:r>
            <a:endParaRPr sz="8000" dirty="0"/>
          </a:p>
        </p:txBody>
      </p:sp>
      <p:sp>
        <p:nvSpPr>
          <p:cNvPr id="487" name="Google Shape;487;p24"/>
          <p:cNvSpPr txBox="1"/>
          <p:nvPr/>
        </p:nvSpPr>
        <p:spPr>
          <a:xfrm>
            <a:off x="8480825" y="1755060"/>
            <a:ext cx="4364549" cy="281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Load Word (LW)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Store Word (SW)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Add Immediate(ADDI)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Branch if equal(BEQ)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Jump(J)</a:t>
            </a:r>
            <a:endParaRPr b="1" dirty="0"/>
          </a:p>
        </p:txBody>
      </p:sp>
      <p:sp>
        <p:nvSpPr>
          <p:cNvPr id="490" name="Google Shape;490;p24"/>
          <p:cNvSpPr txBox="1"/>
          <p:nvPr/>
        </p:nvSpPr>
        <p:spPr>
          <a:xfrm>
            <a:off x="13277552" y="1755060"/>
            <a:ext cx="4364549" cy="145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R-Type(ADD, SUB, AND, OR, SLT)</a:t>
            </a:r>
            <a:endParaRPr lang="ro-RO" sz="1800" b="1" dirty="0">
              <a:solidFill>
                <a:srgbClr val="0B1320"/>
              </a:solidFill>
            </a:endParaRPr>
          </a:p>
          <a:p>
            <a:pPr marL="285750" lvl="1" indent="-285750">
              <a:lnSpc>
                <a:spcPct val="120026"/>
              </a:lnSpc>
              <a:buFont typeface="Arial" panose="020B0604020202020204" pitchFamily="34" charset="0"/>
              <a:buChar char="•"/>
            </a:pPr>
            <a:endParaRPr sz="1800" b="1" dirty="0"/>
          </a:p>
        </p:txBody>
      </p:sp>
      <p:cxnSp>
        <p:nvCxnSpPr>
          <p:cNvPr id="492" name="Google Shape;492;p24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3" y="166255"/>
            <a:ext cx="18191017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Store word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La frontul negativ al clock-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ului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schimb</a:t>
            </a: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ă adresa PC și începe executarea instrucțiunii sw. În registrele t1, t2 sunt stocate valorile 8 respectiv 10.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următorul front pozitiv al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clock-ului la adresa 3 din memoria de date va fi stocată valoarea 10.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sw $t2,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797" y="4234991"/>
            <a:ext cx="7940688" cy="5010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Load word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031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frontul negativ al clock-ului valoare lui RegWrite devine 1 ceea ce va schimba valoare registrului t3 la următorul front pozitiv in 10.</a:t>
            </a:r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lw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3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276143"/>
            <a:ext cx="8191234" cy="47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962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finalul executării instrucțiunii registrul t1 va avea valoarea 8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$t1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8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72337" y="4276143"/>
            <a:ext cx="8474489" cy="46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2137363" cy="2313984"/>
            </a:xfrm>
            <a:custGeom>
              <a:avLst/>
              <a:gdLst/>
              <a:ahLst/>
              <a:cxnLst/>
              <a:rect l="l" t="t" r="r" b="b"/>
              <a:pathLst>
                <a:path w="2137363" h="2313984" extrusionOk="0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856388" y="7349424"/>
            <a:ext cx="6910589" cy="1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David Iulia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Rotariu Cosmin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856388" y="2502584"/>
            <a:ext cx="6910589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799" noProof="1">
                <a:solidFill>
                  <a:srgbClr val="0B1320"/>
                </a:solidFill>
                <a:latin typeface="Playfair Display Black"/>
                <a:sym typeface="Playfair Display Black"/>
              </a:rPr>
              <a:t>Baze</a:t>
            </a:r>
            <a:r>
              <a:rPr lang="en-US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în arhitecturi de calculatoare</a:t>
            </a:r>
            <a:endParaRPr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856388" y="5227161"/>
            <a:ext cx="691058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8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Student: Chirica Andrei</a:t>
            </a:r>
            <a:endParaRPr sz="480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856388" y="6436350"/>
            <a:ext cx="6910589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Mentori:</a:t>
            </a:r>
            <a:endParaRPr dirty="0"/>
          </a:p>
        </p:txBody>
      </p:sp>
      <p:sp>
        <p:nvSpPr>
          <p:cNvPr id="127" name="Google Shape;127;p14"/>
          <p:cNvSpPr txBox="1"/>
          <p:nvPr/>
        </p:nvSpPr>
        <p:spPr>
          <a:xfrm>
            <a:off x="856388" y="892001"/>
            <a:ext cx="69105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Procesor MIPS</a:t>
            </a:r>
            <a:endParaRPr sz="7200" dirty="0"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6493527" y="1280385"/>
            <a:ext cx="406823" cy="408647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7057202" y="1280385"/>
            <a:ext cx="406823" cy="408647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7618249" y="1280385"/>
            <a:ext cx="406823" cy="408647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8378227" y="8752048"/>
            <a:ext cx="406823" cy="408647"/>
            <a:chOff x="1813" y="0"/>
            <a:chExt cx="809173" cy="812800"/>
          </a:xfrm>
        </p:grpSpPr>
        <p:sp>
          <p:nvSpPr>
            <p:cNvPr id="140" name="Google Shape;14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8941902" y="8752048"/>
            <a:ext cx="406823" cy="408647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9502949" y="8752048"/>
            <a:ext cx="406823" cy="408647"/>
            <a:chOff x="1813" y="0"/>
            <a:chExt cx="809173" cy="812800"/>
          </a:xfrm>
        </p:grpSpPr>
        <p:sp>
          <p:nvSpPr>
            <p:cNvPr id="146" name="Google Shape;14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7955491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b="1" dirty="0"/>
              <a:t>BEQ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1410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Valorile registrelor t1 și t2 sunt diferite la început. Însă t1 este incrementat cu 1 la fiecare iterație, iar în momentul în care acestea ajung să fie egale PCout sare la eticheta END situată la adresa 0x20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beq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2, END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933709" y="2138071"/>
            <a:ext cx="581888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6" y="4457621"/>
            <a:ext cx="8679004" cy="45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8288000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Jump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971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un jump necondiționat la eticheta FOR situată la adresa 0x14.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Singurul semnal aflat în high de la Unitatea de Control este cel de Jump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397901"/>
            <a:ext cx="8081330" cy="46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783" y="166255"/>
            <a:ext cx="18407726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R-Type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6815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o diferență între valorile stocate în registrele t0 și t1, rezultatul fiind stocat în t4. Valorile registrelor t0 și t1 sunt 1 respectiv 10, deci diferența va fi -9 (0xfffffff7)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3252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ub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4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0, $t1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615055" y="2074248"/>
            <a:ext cx="6137543" cy="63823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9587" y="4234991"/>
            <a:ext cx="7620231" cy="50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sp>
        <p:nvSpPr>
          <p:cNvPr id="565" name="Google Shape;565;p26"/>
          <p:cNvSpPr txBox="1"/>
          <p:nvPr/>
        </p:nvSpPr>
        <p:spPr>
          <a:xfrm>
            <a:off x="6849371" y="7292586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Compilatorul</a:t>
            </a:r>
            <a:endParaRPr dirty="0"/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457200"/>
            <a:ext cx="16230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Ce face?</a:t>
            </a:r>
            <a:endParaRPr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9C06C-3DD2-E1B5-B1A7-4A5890C18D65}"/>
              </a:ext>
            </a:extLst>
          </p:cNvPr>
          <p:cNvSpPr/>
          <p:nvPr/>
        </p:nvSpPr>
        <p:spPr>
          <a:xfrm>
            <a:off x="2618508" y="2810643"/>
            <a:ext cx="5213978" cy="678872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D5B8-525D-5C07-17BC-EAF5491A4FEE}"/>
              </a:ext>
            </a:extLst>
          </p:cNvPr>
          <p:cNvSpPr/>
          <p:nvPr/>
        </p:nvSpPr>
        <p:spPr>
          <a:xfrm>
            <a:off x="10931236" y="2810643"/>
            <a:ext cx="5213978" cy="678872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9869F9-DCEC-3525-C9E7-21F396FF02F4}"/>
              </a:ext>
            </a:extLst>
          </p:cNvPr>
          <p:cNvSpPr/>
          <p:nvPr/>
        </p:nvSpPr>
        <p:spPr>
          <a:xfrm>
            <a:off x="8423540" y="5333253"/>
            <a:ext cx="1916642" cy="8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05424-99EC-4628-C68C-4314EEA9317D}"/>
              </a:ext>
            </a:extLst>
          </p:cNvPr>
          <p:cNvSpPr txBox="1"/>
          <p:nvPr/>
        </p:nvSpPr>
        <p:spPr>
          <a:xfrm>
            <a:off x="3140388" y="1952686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 asamblare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7B510-A104-1815-606D-7350E19840DD}"/>
              </a:ext>
            </a:extLst>
          </p:cNvPr>
          <p:cNvSpPr txBox="1"/>
          <p:nvPr/>
        </p:nvSpPr>
        <p:spPr>
          <a:xfrm>
            <a:off x="11453115" y="1952203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</a:t>
            </a:r>
            <a:r>
              <a:rPr lang="ro-RO" b="1" dirty="0">
                <a:latin typeface="Playfair Display Black" panose="00000A00000000000000" pitchFamily="2" charset="0"/>
              </a:rPr>
              <a:t> </a:t>
            </a:r>
            <a:r>
              <a:rPr lang="ro-RO" sz="4000" b="1" dirty="0">
                <a:latin typeface="Playfair Display Black" panose="00000A00000000000000" pitchFamily="2" charset="0"/>
              </a:rPr>
              <a:t>mașină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81" name="Google Shape;681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684" name="Google Shape;684;p29"/>
          <p:cNvSpPr txBox="1"/>
          <p:nvPr/>
        </p:nvSpPr>
        <p:spPr>
          <a:xfrm>
            <a:off x="5029200" y="7292586"/>
            <a:ext cx="11729267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Implementarea C</a:t>
            </a:r>
            <a:endParaRPr dirty="0"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/>
        </p:nvSpPr>
        <p:spPr>
          <a:xfrm>
            <a:off x="1579911" y="692524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Title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8731336" y="7884361"/>
            <a:ext cx="85270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Conținut</a:t>
            </a:r>
            <a:endParaRPr dirty="0"/>
          </a:p>
        </p:txBody>
      </p:sp>
      <p:sp>
        <p:nvSpPr>
          <p:cNvPr id="250" name="Google Shape;250;p18"/>
          <p:cNvSpPr txBox="1"/>
          <p:nvPr/>
        </p:nvSpPr>
        <p:spPr>
          <a:xfrm>
            <a:off x="2599623" y="1474578"/>
            <a:ext cx="546659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Prezentare generală</a:t>
            </a:r>
            <a:endParaRPr sz="5600" dirty="0"/>
          </a:p>
        </p:txBody>
      </p:sp>
      <p:sp>
        <p:nvSpPr>
          <p:cNvPr id="251" name="Google Shape;251;p18"/>
          <p:cNvSpPr txBox="1"/>
          <p:nvPr/>
        </p:nvSpPr>
        <p:spPr>
          <a:xfrm>
            <a:off x="1029613" y="1616367"/>
            <a:ext cx="136528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252" name="Google Shape;252;p18"/>
          <p:cNvSpPr txBox="1"/>
          <p:nvPr/>
        </p:nvSpPr>
        <p:spPr>
          <a:xfrm>
            <a:off x="8262238" y="4736914"/>
            <a:ext cx="142964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253" name="Google Shape;253;p18"/>
          <p:cNvSpPr txBox="1"/>
          <p:nvPr/>
        </p:nvSpPr>
        <p:spPr>
          <a:xfrm>
            <a:off x="1233024" y="4768129"/>
            <a:ext cx="1227296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255" name="Google Shape;255;p18"/>
          <p:cNvSpPr txBox="1"/>
          <p:nvPr/>
        </p:nvSpPr>
        <p:spPr>
          <a:xfrm>
            <a:off x="8497923" y="1589468"/>
            <a:ext cx="1193959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cxnSp>
        <p:nvCxnSpPr>
          <p:cNvPr id="257" name="Google Shape;257;p18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8"/>
          <p:cNvSpPr txBox="1"/>
          <p:nvPr/>
        </p:nvSpPr>
        <p:spPr>
          <a:xfrm>
            <a:off x="2599623" y="5029984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Simulare</a:t>
            </a:r>
            <a:endParaRPr dirty="0"/>
          </a:p>
        </p:txBody>
      </p:sp>
      <p:sp>
        <p:nvSpPr>
          <p:cNvPr id="268" name="Google Shape;268;p18"/>
          <p:cNvSpPr txBox="1"/>
          <p:nvPr/>
        </p:nvSpPr>
        <p:spPr>
          <a:xfrm>
            <a:off x="10123587" y="1742733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Compilator</a:t>
            </a:r>
            <a:endParaRPr dirty="0"/>
          </a:p>
        </p:txBody>
      </p:sp>
      <p:sp>
        <p:nvSpPr>
          <p:cNvPr id="269" name="Google Shape;269;p18"/>
          <p:cNvSpPr txBox="1"/>
          <p:nvPr/>
        </p:nvSpPr>
        <p:spPr>
          <a:xfrm>
            <a:off x="9954648" y="5029984"/>
            <a:ext cx="526847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Implementare C</a:t>
            </a:r>
            <a:endParaRPr dirty="0"/>
          </a:p>
        </p:txBody>
      </p:sp>
      <p:grpSp>
        <p:nvGrpSpPr>
          <p:cNvPr id="272" name="Google Shape;272;p18"/>
          <p:cNvGrpSpPr/>
          <p:nvPr/>
        </p:nvGrpSpPr>
        <p:grpSpPr>
          <a:xfrm>
            <a:off x="15131637" y="-3019570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729073" y="2503986"/>
            <a:ext cx="10767979" cy="5555793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539458"/>
            <a:ext cx="931948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Vă mulțumesc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!</a:t>
            </a:r>
            <a:endParaRPr dirty="0"/>
          </a:p>
        </p:txBody>
      </p:sp>
      <p:sp>
        <p:nvSpPr>
          <p:cNvPr id="866" name="Google Shape;866;p35"/>
          <p:cNvSpPr txBox="1"/>
          <p:nvPr/>
        </p:nvSpPr>
        <p:spPr>
          <a:xfrm>
            <a:off x="5969958" y="5282244"/>
            <a:ext cx="6348084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Link repo github:</a:t>
            </a:r>
          </a:p>
          <a:p>
            <a:pPr lvl="0" algn="ctr">
              <a:lnSpc>
                <a:spcPct val="130000"/>
              </a:lnSpc>
            </a:pPr>
            <a:r>
              <a:rPr lang="en-US" dirty="0">
                <a:hlinkClick r:id="rId4"/>
              </a:rPr>
              <a:t>https://github.com/DeepSweeter/Summer-Practice-2023</a:t>
            </a:r>
            <a:endParaRPr dirty="0"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66983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328" name="Google Shape;328;p20"/>
          <p:cNvSpPr txBox="1"/>
          <p:nvPr/>
        </p:nvSpPr>
        <p:spPr>
          <a:xfrm>
            <a:off x="4010126" y="7382658"/>
            <a:ext cx="12748341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Prezentare generală</a:t>
            </a:r>
            <a:endParaRPr dirty="0"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95636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1766932" y="1763088"/>
            <a:ext cx="147541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Format instrucțiuni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14E35D-01FD-71CD-6224-A05BA799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10" y="3973382"/>
            <a:ext cx="4739507" cy="133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EC52C-84C7-AAF3-624B-84E149B69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10" y="5493745"/>
            <a:ext cx="4739507" cy="114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7C42A-A9C0-388D-5CCF-C6145602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510" y="6976542"/>
            <a:ext cx="4739507" cy="114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2206"/>
            <a:ext cx="18288000" cy="1032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6599" y="-122342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97601" y="-125390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995601" y="-139868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368</Words>
  <Application>Microsoft Office PowerPoint</Application>
  <PresentationFormat>Custom</PresentationFormat>
  <Paragraphs>61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Roboto</vt:lpstr>
      <vt:lpstr>Playfair Display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Andrei Chirica</cp:lastModifiedBy>
  <cp:revision>5</cp:revision>
  <dcterms:modified xsi:type="dcterms:W3CDTF">2023-07-09T18:36:06Z</dcterms:modified>
</cp:coreProperties>
</file>